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775" r:id="rId2"/>
    <p:sldMasterId id="2147483832" r:id="rId3"/>
  </p:sldMasterIdLst>
  <p:notesMasterIdLst>
    <p:notesMasterId r:id="rId10"/>
  </p:notesMasterIdLst>
  <p:sldIdLst>
    <p:sldId id="256" r:id="rId4"/>
    <p:sldId id="257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346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54"/>
    <p:restoredTop sz="94674"/>
  </p:normalViewPr>
  <p:slideViewPr>
    <p:cSldViewPr>
      <p:cViewPr varScale="1">
        <p:scale>
          <a:sx n="109" d="100"/>
          <a:sy n="109" d="100"/>
        </p:scale>
        <p:origin x="192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21EA45A-96BF-7943-9E21-2B27FAD44297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4328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ヒラギノ角ゴ Pro W3" charset="-128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ヒラギノ角ゴ Pro W3" charset="-128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EA45A-96BF-7943-9E21-2B27FAD44297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994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Presso la scuola se il pubblico è in</a:t>
            </a:r>
            <a:r>
              <a:rPr lang="it-IT" baseline="0" dirty="0" smtClean="0"/>
              <a:t> numero adeguato; da discutere le spese (tutto PLS o compartecipazione della scuola?)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EA45A-96BF-7943-9E21-2B27FAD44297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1719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EA45A-96BF-7943-9E21-2B27FAD44297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0548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PPT_Bioscienze-0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609600"/>
            <a:ext cx="9140825" cy="162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2700" y="3184525"/>
            <a:ext cx="6438900" cy="64135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65400" y="2743200"/>
            <a:ext cx="6883400" cy="419100"/>
          </a:xfrm>
        </p:spPr>
        <p:txBody>
          <a:bodyPr/>
          <a:lstStyle>
            <a:lvl1pPr marL="0" indent="0">
              <a:defRPr/>
            </a:lvl1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4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9765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396288" y="2336800"/>
            <a:ext cx="1947862" cy="3454400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52700" y="2336800"/>
            <a:ext cx="5691188" cy="3454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0762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Trebuchet MS"/>
                <a:cs typeface="Trebuchet MS"/>
              </a:defRPr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Trebuchet MS"/>
                <a:cs typeface="Trebuchet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2913683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6622827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1741059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121610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47289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</p:spTree>
    <p:extLst>
      <p:ext uri="{BB962C8B-B14F-4D97-AF65-F5344CB8AC3E}">
        <p14:creationId xmlns:p14="http://schemas.microsoft.com/office/powerpoint/2010/main" val="27291520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3352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584259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29088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549523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4192523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2595397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1996681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2659341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9290945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7717225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6666214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</p:spTree>
    <p:extLst>
      <p:ext uri="{BB962C8B-B14F-4D97-AF65-F5344CB8AC3E}">
        <p14:creationId xmlns:p14="http://schemas.microsoft.com/office/powerpoint/2010/main" val="6885326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8060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5775903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8018395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24314697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4886420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2600326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C1CD18A-CC4C-EB45-A10A-03A6F37BB8BB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840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0" y="3048000"/>
            <a:ext cx="3810000" cy="2743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534150" y="3048000"/>
            <a:ext cx="3810000" cy="2743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9211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0920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67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9681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110307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Trascinare l'immagine su un segnaposto o fare clic sull'icona per aggiungerla</a:t>
            </a:r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967094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theme" Target="../theme/theme3.xml"/><Relationship Id="rId14" Type="http://schemas.openxmlformats.org/officeDocument/2006/relationships/image" Target="../media/image5.pn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2700" y="2336800"/>
            <a:ext cx="7772400" cy="6604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71750" y="3048000"/>
            <a:ext cx="7772400" cy="2743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8" r:id="rId1"/>
    <p:sldLayoutId id="2147484035" r:id="rId2"/>
    <p:sldLayoutId id="2147484036" r:id="rId3"/>
    <p:sldLayoutId id="2147484037" r:id="rId4"/>
    <p:sldLayoutId id="2147484038" r:id="rId5"/>
    <p:sldLayoutId id="2147484039" r:id="rId6"/>
    <p:sldLayoutId id="2147484040" r:id="rId7"/>
    <p:sldLayoutId id="2147484041" r:id="rId8"/>
    <p:sldLayoutId id="2147484042" r:id="rId9"/>
    <p:sldLayoutId id="2147484043" r:id="rId10"/>
    <p:sldLayoutId id="2147484044" r:id="rId11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ebuchet MS" pitchFamily="-105" charset="0"/>
          <a:ea typeface="ＭＳ Ｐゴシック" pitchFamily="-105" charset="-128"/>
          <a:cs typeface="ＭＳ Ｐゴシック" pitchFamily="-10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ebuchet MS" pitchFamily="-105" charset="0"/>
          <a:ea typeface="ＭＳ Ｐゴシック" pitchFamily="-105" charset="-128"/>
          <a:cs typeface="ＭＳ Ｐゴシック" pitchFamily="-10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ebuchet MS" pitchFamily="-105" charset="0"/>
          <a:ea typeface="ＭＳ Ｐゴシック" pitchFamily="-105" charset="-128"/>
          <a:cs typeface="ＭＳ Ｐゴシック" pitchFamily="-10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ebuchet MS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ebuchet MS" pitchFamily="-105" charset="0"/>
          <a:ea typeface="ＭＳ Ｐゴシック" pitchFamily="-105" charset="-128"/>
          <a:cs typeface="ＭＳ Ｐゴシック" pitchFamily="-105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ebuchet MS" pitchFamily="-105" charset="0"/>
          <a:ea typeface="ＭＳ Ｐゴシック" pitchFamily="-105" charset="-128"/>
          <a:cs typeface="ＭＳ Ｐゴシック" pitchFamily="-105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ebuchet MS" pitchFamily="-105" charset="0"/>
          <a:ea typeface="ＭＳ Ｐゴシック" pitchFamily="-105" charset="-128"/>
          <a:cs typeface="ＭＳ Ｐゴシック" pitchFamily="-105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rebuchet MS" pitchFamily="-105" charset="0"/>
          <a:ea typeface="ＭＳ Ｐゴシック" pitchFamily="-105" charset="-128"/>
          <a:cs typeface="ＭＳ Ｐゴシック" pitchFamily="-105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i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bg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bg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bg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bg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bg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bg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Immagine 2" descr="PPT_Bioscienze-02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7450"/>
            <a:ext cx="91376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hf sldNum="0"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ine 4"/>
          <p:cNvSpPr>
            <a:spLocks noChangeShapeType="1"/>
          </p:cNvSpPr>
          <p:nvPr userDrawn="1"/>
        </p:nvSpPr>
        <p:spPr bwMode="auto">
          <a:xfrm flipV="1">
            <a:off x="0" y="906463"/>
            <a:ext cx="9144000" cy="7937"/>
          </a:xfrm>
          <a:prstGeom prst="line">
            <a:avLst/>
          </a:prstGeom>
          <a:noFill/>
          <a:ln w="9525">
            <a:solidFill>
              <a:srgbClr val="17217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it-IT">
              <a:latin typeface="Arial" pitchFamily="-105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pic>
        <p:nvPicPr>
          <p:cNvPr id="25603" name="Immagine 3" descr="PPT_Bioscienze-03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4275"/>
            <a:ext cx="91440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56" r:id="rId1"/>
    <p:sldLayoutId id="2147484057" r:id="rId2"/>
    <p:sldLayoutId id="2147484058" r:id="rId3"/>
    <p:sldLayoutId id="2147484059" r:id="rId4"/>
    <p:sldLayoutId id="2147484060" r:id="rId5"/>
    <p:sldLayoutId id="2147484061" r:id="rId6"/>
    <p:sldLayoutId id="2147484062" r:id="rId7"/>
    <p:sldLayoutId id="2147484063" r:id="rId8"/>
    <p:sldLayoutId id="2147484064" r:id="rId9"/>
    <p:sldLayoutId id="2147484065" r:id="rId10"/>
    <p:sldLayoutId id="2147484066" r:id="rId11"/>
    <p:sldLayoutId id="2147484079" r:id="rId12"/>
  </p:sldLayoutIdLst>
  <p:hf sldNum="0"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.xml"/><Relationship Id="rId3" Type="http://schemas.openxmlformats.org/officeDocument/2006/relationships/hyperlink" Target="mailto:Ottavio.Rizzo@unimi.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600" y="3068960"/>
            <a:ext cx="6934200" cy="2664296"/>
          </a:xfrm>
        </p:spPr>
        <p:txBody>
          <a:bodyPr lIns="0" tIns="0" rIns="0" bIns="0" anchor="t"/>
          <a:lstStyle/>
          <a:p>
            <a:pPr algn="ctr" eaLnBrk="1" hangingPunct="1">
              <a:lnSpc>
                <a:spcPct val="150000"/>
              </a:lnSpc>
              <a:spcAft>
                <a:spcPts val="1200"/>
              </a:spcAft>
            </a:pPr>
            <a:r>
              <a:rPr lang="it-IT" dirty="0" smtClean="0">
                <a:latin typeface="Trebuchet MS" charset="0"/>
                <a:ea typeface="ＭＳ Ｐゴシック" charset="0"/>
                <a:cs typeface="ＭＳ Ｐゴシック" charset="0"/>
              </a:rPr>
              <a:t>Presentazione progetti PLS 2016–2017</a:t>
            </a:r>
            <a:br>
              <a:rPr lang="it-IT" dirty="0" smtClean="0">
                <a:latin typeface="Trebuchet MS" charset="0"/>
                <a:ea typeface="ＭＳ Ｐゴシック" charset="0"/>
                <a:cs typeface="ＭＳ Ｐゴシック" charset="0"/>
              </a:rPr>
            </a:br>
            <a:r>
              <a:rPr lang="it-IT" sz="2400" dirty="0" smtClean="0">
                <a:latin typeface="Trebuchet MS" charset="0"/>
                <a:ea typeface="ＭＳ Ｐゴシック" charset="0"/>
                <a:cs typeface="ＭＳ Ｐゴシック" charset="0"/>
              </a:rPr>
              <a:t>Ottavio G. Rizzo</a:t>
            </a:r>
            <a:r>
              <a:rPr lang="it-IT" dirty="0" smtClean="0">
                <a:latin typeface="Trebuchet MS" charset="0"/>
                <a:ea typeface="ＭＳ Ｐゴシック" charset="0"/>
                <a:cs typeface="ＭＳ Ｐゴシック" charset="0"/>
              </a:rPr>
              <a:t/>
            </a:r>
            <a:br>
              <a:rPr lang="it-IT" dirty="0" smtClean="0">
                <a:latin typeface="Trebuchet MS" charset="0"/>
                <a:ea typeface="ＭＳ Ｐゴシック" charset="0"/>
                <a:cs typeface="ＭＳ Ｐゴシック" charset="0"/>
              </a:rPr>
            </a:br>
            <a:r>
              <a:rPr lang="it-IT" dirty="0" smtClean="0">
                <a:latin typeface="Trebuchet MS" charset="0"/>
                <a:ea typeface="ＭＳ Ｐゴシック" charset="0"/>
                <a:cs typeface="ＭＳ Ｐゴシック" charset="0"/>
              </a:rPr>
              <a:t>Crittografia</a:t>
            </a:r>
            <a:br>
              <a:rPr lang="it-IT" dirty="0" smtClean="0">
                <a:latin typeface="Trebuchet MS" charset="0"/>
                <a:ea typeface="ＭＳ Ｐゴシック" charset="0"/>
                <a:cs typeface="ＭＳ Ｐゴシック" charset="0"/>
              </a:rPr>
            </a:br>
            <a:r>
              <a:rPr lang="it-IT" dirty="0" smtClean="0">
                <a:latin typeface="Trebuchet MS" charset="0"/>
                <a:ea typeface="ＭＳ Ｐゴシック" charset="0"/>
                <a:cs typeface="ＭＳ Ｐゴシック" charset="0"/>
              </a:rPr>
              <a:t>Formazione docenti in </a:t>
            </a:r>
            <a:r>
              <a:rPr lang="it-IT" dirty="0" err="1" smtClean="0">
                <a:latin typeface="Trebuchet MS" charset="0"/>
                <a:ea typeface="ＭＳ Ｐゴシック" charset="0"/>
                <a:cs typeface="ＭＳ Ｐゴシック" charset="0"/>
              </a:rPr>
              <a:t>GeoGebra</a:t>
            </a:r>
            <a:endParaRPr lang="it-IT" dirty="0">
              <a:latin typeface="Trebuchet M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 txBox="1">
            <a:spLocks noChangeArrowheads="1"/>
          </p:cNvSpPr>
          <p:nvPr/>
        </p:nvSpPr>
        <p:spPr bwMode="auto">
          <a:xfrm>
            <a:off x="467544" y="1077428"/>
            <a:ext cx="6845300" cy="2160240"/>
          </a:xfrm>
          <a:prstGeom prst="rect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it-IT" dirty="0" smtClean="0">
                <a:solidFill>
                  <a:schemeClr val="bg1"/>
                </a:solidFill>
                <a:latin typeface="Trebuchet MS" charset="0"/>
                <a:cs typeface="Trebuchet MS" charset="0"/>
              </a:rPr>
              <a:t>4 incontri da due ore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it-IT" dirty="0" smtClean="0">
                <a:solidFill>
                  <a:schemeClr val="bg1"/>
                </a:solidFill>
                <a:latin typeface="Trebuchet MS" charset="0"/>
                <a:cs typeface="Trebuchet MS" charset="0"/>
              </a:rPr>
              <a:t>Il primo incontro è un’introduzione storica alla crittografia: nessun limite sull’uditorio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it-IT" dirty="0" smtClean="0">
                <a:solidFill>
                  <a:schemeClr val="bg1"/>
                </a:solidFill>
                <a:latin typeface="Trebuchet MS" charset="0"/>
                <a:cs typeface="Trebuchet MS" charset="0"/>
              </a:rPr>
              <a:t>I successivi incontri in laboratorio informatico: massimo una classe</a:t>
            </a:r>
            <a:endParaRPr lang="it-IT" dirty="0">
              <a:solidFill>
                <a:schemeClr val="bg1"/>
              </a:solidFill>
              <a:latin typeface="Trebuchet MS" charset="0"/>
              <a:cs typeface="Trebuchet MS" charset="0"/>
            </a:endParaRPr>
          </a:p>
        </p:txBody>
      </p:sp>
      <p:sp>
        <p:nvSpPr>
          <p:cNvPr id="54275" name="Segnaposto piè di pagina 3"/>
          <p:cNvSpPr txBox="1">
            <a:spLocks/>
          </p:cNvSpPr>
          <p:nvPr/>
        </p:nvSpPr>
        <p:spPr bwMode="auto">
          <a:xfrm>
            <a:off x="1066800" y="6267450"/>
            <a:ext cx="396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it-IT" sz="1400" dirty="0">
              <a:solidFill>
                <a:srgbClr val="000000"/>
              </a:solidFill>
            </a:endParaRPr>
          </a:p>
        </p:txBody>
      </p:sp>
      <p:sp>
        <p:nvSpPr>
          <p:cNvPr id="54277" name="Rectangle 2"/>
          <p:cNvSpPr txBox="1">
            <a:spLocks noChangeArrowheads="1"/>
          </p:cNvSpPr>
          <p:nvPr/>
        </p:nvSpPr>
        <p:spPr bwMode="auto">
          <a:xfrm>
            <a:off x="869950" y="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2800" b="1" dirty="0" smtClean="0">
                <a:solidFill>
                  <a:srgbClr val="0C346B"/>
                </a:solidFill>
                <a:latin typeface="Trebuchet MS" charset="0"/>
                <a:cs typeface="Trebuchet MS" charset="0"/>
              </a:rPr>
              <a:t>Crittografia</a:t>
            </a:r>
            <a:endParaRPr lang="it-IT" sz="2800" b="1" dirty="0">
              <a:solidFill>
                <a:srgbClr val="0C346B"/>
              </a:solidFill>
              <a:latin typeface="Trebuchet MS" charset="0"/>
              <a:cs typeface="Trebuchet MS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67544" y="3459024"/>
            <a:ext cx="684530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it-IT" dirty="0" smtClean="0"/>
              <a:t>Pubblico: fra secondo e quarto anno</a:t>
            </a:r>
          </a:p>
          <a:p>
            <a:pPr marL="342900" indent="-342900">
              <a:buFont typeface="Arial" charset="0"/>
              <a:buChar char="•"/>
            </a:pPr>
            <a:r>
              <a:rPr lang="it-IT" dirty="0" smtClean="0"/>
              <a:t>Prerequisiti matematici: un poco di aritmetica modulare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4" y="4906532"/>
            <a:ext cx="68453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it-IT" dirty="0" smtClean="0"/>
              <a:t>Due diversi laboratori: in base alle conoscenze informatiche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Segnaposto piè di pagina 3"/>
          <p:cNvSpPr txBox="1">
            <a:spLocks/>
          </p:cNvSpPr>
          <p:nvPr/>
        </p:nvSpPr>
        <p:spPr bwMode="auto">
          <a:xfrm>
            <a:off x="1066800" y="6267450"/>
            <a:ext cx="396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it-IT" sz="1400" dirty="0">
              <a:solidFill>
                <a:srgbClr val="000000"/>
              </a:solidFill>
            </a:endParaRPr>
          </a:p>
        </p:txBody>
      </p:sp>
      <p:sp>
        <p:nvSpPr>
          <p:cNvPr id="54277" name="Rectangle 2"/>
          <p:cNvSpPr txBox="1">
            <a:spLocks noChangeArrowheads="1"/>
          </p:cNvSpPr>
          <p:nvPr/>
        </p:nvSpPr>
        <p:spPr bwMode="auto">
          <a:xfrm>
            <a:off x="869950" y="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2800" b="1" dirty="0" smtClean="0">
                <a:solidFill>
                  <a:srgbClr val="0C346B"/>
                </a:solidFill>
                <a:latin typeface="Trebuchet MS" charset="0"/>
                <a:cs typeface="Trebuchet MS" charset="0"/>
              </a:rPr>
              <a:t>Crittografia: le proposte</a:t>
            </a:r>
            <a:endParaRPr lang="it-IT" sz="2800" b="1" dirty="0">
              <a:solidFill>
                <a:srgbClr val="0C346B"/>
              </a:solidFill>
              <a:latin typeface="Trebuchet MS" charset="0"/>
              <a:cs typeface="Trebuchet MS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066800" y="1196751"/>
            <a:ext cx="2189882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Foglio </a:t>
            </a:r>
            <a:r>
              <a:rPr lang="it-IT" smtClean="0"/>
              <a:t>di calcolo</a:t>
            </a:r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5292080" y="1196751"/>
            <a:ext cx="2308774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it-IT" smtClean="0"/>
              <a:t>Programmazione</a:t>
            </a:r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598587" y="2204862"/>
            <a:ext cx="3126307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dirty="0" err="1" smtClean="0"/>
              <a:t>OpenOffice</a:t>
            </a:r>
            <a:r>
              <a:rPr lang="it-IT" dirty="0" smtClean="0"/>
              <a:t>/</a:t>
            </a:r>
            <a:r>
              <a:rPr lang="it-IT" dirty="0" err="1" smtClean="0"/>
              <a:t>LibreOffice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880097" y="2204861"/>
            <a:ext cx="113273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mtClean="0"/>
              <a:t>Pari/GP</a:t>
            </a:r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577564" y="3212973"/>
            <a:ext cx="3168351" cy="1200329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Crittografia classica: Cesare, </a:t>
            </a:r>
            <a:r>
              <a:rPr lang="it-IT" dirty="0" err="1" smtClean="0"/>
              <a:t>Vigenère</a:t>
            </a:r>
            <a:r>
              <a:rPr lang="it-IT" dirty="0" smtClean="0"/>
              <a:t>, Sostituzione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826286" y="3212971"/>
            <a:ext cx="324036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Cenni di crittografia moderna</a:t>
            </a:r>
          </a:p>
          <a:p>
            <a:pPr algn="ctr"/>
            <a:r>
              <a:rPr lang="it-IT" b="1" dirty="0" err="1" smtClean="0"/>
              <a:t>Kid</a:t>
            </a:r>
            <a:r>
              <a:rPr lang="it-IT" b="1" dirty="0" smtClean="0"/>
              <a:t>-RSA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48858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Segnaposto piè di pagina 3"/>
          <p:cNvSpPr txBox="1">
            <a:spLocks/>
          </p:cNvSpPr>
          <p:nvPr/>
        </p:nvSpPr>
        <p:spPr bwMode="auto">
          <a:xfrm>
            <a:off x="1066800" y="6267450"/>
            <a:ext cx="396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it-IT" sz="1400" dirty="0">
              <a:solidFill>
                <a:srgbClr val="000000"/>
              </a:solidFill>
            </a:endParaRPr>
          </a:p>
        </p:txBody>
      </p:sp>
      <p:sp>
        <p:nvSpPr>
          <p:cNvPr id="54277" name="Rectangle 2"/>
          <p:cNvSpPr txBox="1">
            <a:spLocks noChangeArrowheads="1"/>
          </p:cNvSpPr>
          <p:nvPr/>
        </p:nvSpPr>
        <p:spPr bwMode="auto">
          <a:xfrm>
            <a:off x="869950" y="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2800" b="1" dirty="0" smtClean="0">
                <a:solidFill>
                  <a:srgbClr val="0C346B"/>
                </a:solidFill>
                <a:latin typeface="Trebuchet MS" charset="0"/>
                <a:cs typeface="Trebuchet MS" charset="0"/>
              </a:rPr>
              <a:t>Crittografia: i tempi</a:t>
            </a:r>
            <a:endParaRPr lang="it-IT" sz="2800" b="1" dirty="0">
              <a:solidFill>
                <a:srgbClr val="0C346B"/>
              </a:solidFill>
              <a:latin typeface="Trebuchet MS" charset="0"/>
              <a:cs typeface="Trebuchet MS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066800" y="1628800"/>
            <a:ext cx="6696744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it-IT" dirty="0" smtClean="0"/>
              <a:t>Idealmente: febbraio. Oppure più avanti</a:t>
            </a:r>
          </a:p>
          <a:p>
            <a:pPr marL="342900" indent="-342900">
              <a:buFont typeface="Arial" charset="0"/>
              <a:buChar char="•"/>
            </a:pPr>
            <a:r>
              <a:rPr lang="it-IT" dirty="0" smtClean="0"/>
              <a:t>Vengo in treno da Pavia</a:t>
            </a:r>
            <a:r>
              <a:rPr lang="mr-IN" dirty="0" smtClean="0"/>
              <a:t>…</a:t>
            </a:r>
            <a:endParaRPr lang="en-US" dirty="0" smtClean="0"/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Un solo </a:t>
            </a:r>
            <a:r>
              <a:rPr lang="en-US" dirty="0" err="1" smtClean="0"/>
              <a:t>laboratorio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042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Segnaposto piè di pagina 3"/>
          <p:cNvSpPr txBox="1">
            <a:spLocks/>
          </p:cNvSpPr>
          <p:nvPr/>
        </p:nvSpPr>
        <p:spPr bwMode="auto">
          <a:xfrm>
            <a:off x="1066800" y="6267450"/>
            <a:ext cx="396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it-IT" sz="1400" dirty="0">
              <a:solidFill>
                <a:srgbClr val="000000"/>
              </a:solidFill>
            </a:endParaRPr>
          </a:p>
        </p:txBody>
      </p:sp>
      <p:sp>
        <p:nvSpPr>
          <p:cNvPr id="54277" name="Rectangle 2"/>
          <p:cNvSpPr txBox="1">
            <a:spLocks noChangeArrowheads="1"/>
          </p:cNvSpPr>
          <p:nvPr/>
        </p:nvSpPr>
        <p:spPr bwMode="auto">
          <a:xfrm>
            <a:off x="869950" y="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2800" b="1" dirty="0" err="1" smtClean="0">
                <a:solidFill>
                  <a:srgbClr val="0C346B"/>
                </a:solidFill>
                <a:latin typeface="Trebuchet MS" charset="0"/>
                <a:cs typeface="Trebuchet MS" charset="0"/>
              </a:rPr>
              <a:t>GeoGebra</a:t>
            </a:r>
            <a:endParaRPr lang="it-IT" sz="2800" b="1" dirty="0">
              <a:solidFill>
                <a:srgbClr val="0C346B"/>
              </a:solidFill>
              <a:latin typeface="Trebuchet MS" charset="0"/>
              <a:cs typeface="Trebuchet MS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680989" y="1227380"/>
            <a:ext cx="6150322" cy="89255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Progetto di formazione per docenti</a:t>
            </a:r>
          </a:p>
          <a:p>
            <a:pPr algn="ctr"/>
            <a:r>
              <a:rPr lang="it-IT" dirty="0"/>
              <a:t>I</a:t>
            </a:r>
            <a:r>
              <a:rPr lang="it-IT" dirty="0" smtClean="0"/>
              <a:t>n collaborazione con IG Milano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680989" y="2432912"/>
            <a:ext cx="6148798" cy="30469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it-IT" dirty="0" smtClean="0"/>
              <a:t>Parte in presenza (Città Studi o presso la scuola), parte in autonomia</a:t>
            </a:r>
          </a:p>
          <a:p>
            <a:pPr marL="342900" indent="-342900">
              <a:buFont typeface="Arial" charset="0"/>
              <a:buChar char="•"/>
            </a:pPr>
            <a:r>
              <a:rPr lang="it-IT" dirty="0" smtClean="0"/>
              <a:t>Obiettivo: introduzione alla progettazione didattica autonoma di interventi laboratoriali con </a:t>
            </a:r>
            <a:r>
              <a:rPr lang="it-IT" dirty="0" err="1" smtClean="0"/>
              <a:t>GeoGebra</a:t>
            </a:r>
            <a:endParaRPr lang="it-IT" dirty="0" smtClean="0"/>
          </a:p>
          <a:p>
            <a:pPr marL="342900" indent="-342900">
              <a:buFont typeface="Arial" charset="0"/>
              <a:buChar char="•"/>
            </a:pPr>
            <a:r>
              <a:rPr lang="it-IT" dirty="0" smtClean="0"/>
              <a:t>Competenze sviluppate: come da certificazione ufficiale </a:t>
            </a:r>
            <a:r>
              <a:rPr lang="it-IT" i="1" dirty="0" smtClean="0"/>
              <a:t>Utente </a:t>
            </a:r>
          </a:p>
          <a:p>
            <a:pPr marL="342900" indent="-342900">
              <a:buFont typeface="Arial" charset="0"/>
              <a:buChar char="•"/>
            </a:pPr>
            <a:r>
              <a:rPr lang="it-IT" dirty="0" smtClean="0"/>
              <a:t>Tempistica: da concordare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053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Segnaposto piè di pagina 3"/>
          <p:cNvSpPr txBox="1">
            <a:spLocks/>
          </p:cNvSpPr>
          <p:nvPr/>
        </p:nvSpPr>
        <p:spPr bwMode="auto">
          <a:xfrm>
            <a:off x="1066800" y="6267450"/>
            <a:ext cx="396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it-IT" sz="1400" dirty="0">
              <a:solidFill>
                <a:srgbClr val="000000"/>
              </a:solidFill>
            </a:endParaRPr>
          </a:p>
        </p:txBody>
      </p:sp>
      <p:sp>
        <p:nvSpPr>
          <p:cNvPr id="54277" name="Rectangle 2"/>
          <p:cNvSpPr txBox="1">
            <a:spLocks noChangeArrowheads="1"/>
          </p:cNvSpPr>
          <p:nvPr/>
        </p:nvSpPr>
        <p:spPr bwMode="auto">
          <a:xfrm>
            <a:off x="869950" y="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2800" b="1" dirty="0" smtClean="0">
                <a:solidFill>
                  <a:srgbClr val="0C346B"/>
                </a:solidFill>
                <a:latin typeface="Trebuchet MS" charset="0"/>
                <a:cs typeface="Trebuchet MS" charset="0"/>
              </a:rPr>
              <a:t>Contatti</a:t>
            </a:r>
            <a:endParaRPr lang="it-IT" sz="2800" b="1" dirty="0">
              <a:solidFill>
                <a:srgbClr val="0C346B"/>
              </a:solidFill>
              <a:latin typeface="Trebuchet MS" charset="0"/>
              <a:cs typeface="Trebuchet MS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58207" y="2204864"/>
            <a:ext cx="8985793" cy="163121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it-IT" sz="3600" dirty="0" smtClean="0">
                <a:hlinkClick r:id="rId3"/>
              </a:rPr>
              <a:t>Ottavio.Rizzo@unimi.it</a:t>
            </a:r>
            <a:endParaRPr lang="it-IT" sz="3600" dirty="0" smtClean="0"/>
          </a:p>
          <a:p>
            <a:pPr>
              <a:lnSpc>
                <a:spcPct val="200000"/>
              </a:lnSpc>
            </a:pPr>
            <a:r>
              <a:rPr lang="it-IT" sz="3200" dirty="0" err="1"/>
              <a:t>https</a:t>
            </a:r>
            <a:r>
              <a:rPr lang="it-IT" sz="3200" dirty="0"/>
              <a:t>://</a:t>
            </a:r>
            <a:r>
              <a:rPr lang="it-IT" sz="3200" dirty="0" err="1" smtClean="0"/>
              <a:t>www.facebook.com</a:t>
            </a:r>
            <a:r>
              <a:rPr lang="it-IT" sz="3200" dirty="0" smtClean="0"/>
              <a:t>/</a:t>
            </a:r>
            <a:r>
              <a:rPr lang="it-IT" sz="3200" dirty="0" err="1" smtClean="0"/>
              <a:t>IstitutoGeoGebraMilano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9834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pertine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zione vuota">
      <a:majorFont>
        <a:latin typeface="Trebuchet MS"/>
        <a:ea typeface="ＭＳ Ｐゴシック"/>
        <a:cs typeface="ＭＳ Ｐゴシック"/>
      </a:majorFont>
      <a:minorFont>
        <a:latin typeface="Trebuchet MS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  <a:ea typeface="ＭＳ Ｐゴシック" pitchFamily="-105" charset="-128"/>
            <a:cs typeface="ＭＳ Ｐゴシック" pitchFamily="-105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  <a:ea typeface="ＭＳ Ｐゴシック" pitchFamily="-105" charset="-128"/>
            <a:cs typeface="ＭＳ Ｐゴシック" pitchFamily="-105" charset="-128"/>
          </a:defRPr>
        </a:defPPr>
      </a:lstStyle>
    </a:ln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zione2" id="{25CCBAF8-EF24-F545-96F1-F75F04B108C3}" vid="{B3F84F2C-95E7-B94A-8548-C09E99FB86C1}"/>
    </a:ext>
  </a:extLst>
</a:theme>
</file>

<file path=ppt/theme/theme2.xml><?xml version="1.0" encoding="utf-8"?>
<a:theme xmlns:a="http://schemas.openxmlformats.org/drawingml/2006/main" name="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zione2" id="{25CCBAF8-EF24-F545-96F1-F75F04B108C3}" vid="{7E9007B0-448C-AA48-B5CC-834C5F062341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zione2" id="{25CCBAF8-EF24-F545-96F1-F75F04B108C3}" vid="{7F283A87-6F60-294B-BCA3-9BCCB9B8CD2A}"/>
    </a:ext>
  </a:extLst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Scienze e Tecnologie</Template>
  <TotalTime>47</TotalTime>
  <Words>145</Words>
  <Application>Microsoft Macintosh PowerPoint</Application>
  <PresentationFormat>Presentazione su schermo (4:3)</PresentationFormat>
  <Paragraphs>34</Paragraphs>
  <Slides>6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6</vt:i4>
      </vt:variant>
    </vt:vector>
  </HeadingPairs>
  <TitlesOfParts>
    <vt:vector size="15" baseType="lpstr">
      <vt:lpstr>Calibri</vt:lpstr>
      <vt:lpstr>Mangal</vt:lpstr>
      <vt:lpstr>ＭＳ Ｐゴシック</vt:lpstr>
      <vt:lpstr>Trebuchet MS</vt:lpstr>
      <vt:lpstr>ヒラギノ角ゴ Pro W3</vt:lpstr>
      <vt:lpstr>Arial</vt:lpstr>
      <vt:lpstr>copertine</vt:lpstr>
      <vt:lpstr>3</vt:lpstr>
      <vt:lpstr>Tema di Office</vt:lpstr>
      <vt:lpstr>Presentazione progetti PLS 2016–2017 Ottavio G. Rizzo Crittografia Formazione docenti in GeoGebra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Manager/>
  <Company/>
  <LinksUpToDate>false</LinksUpToDate>
  <SharedDoc>false</SharedDoc>
  <HyperlinkBase/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progetti PLS 2016–2017 Ottavio G. Rizzo Crittografia Formazione docenti in GeoGebra</dc:title>
  <dc:subject/>
  <dc:creator>Ottavio Rizzo</dc:creator>
  <cp:keywords/>
  <dc:description/>
  <cp:lastModifiedBy>Ottavio Rizzo</cp:lastModifiedBy>
  <cp:revision>5</cp:revision>
  <dcterms:created xsi:type="dcterms:W3CDTF">2016-09-28T21:34:17Z</dcterms:created>
  <dcterms:modified xsi:type="dcterms:W3CDTF">2016-09-28T22:21:46Z</dcterms:modified>
  <cp:category/>
</cp:coreProperties>
</file>